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3.jpeg" ContentType="image/jpeg"/>
  <Override PartName="/ppt/media/image12.png" ContentType="image/png"/>
  <Override PartName="/ppt/media/image21.jpeg" ContentType="image/jpeg"/>
  <Override PartName="/ppt/media/image29.png" ContentType="image/png"/>
  <Override PartName="/ppt/media/image18.png" ContentType="image/png"/>
  <Override PartName="/ppt/media/image17.png" ContentType="image/png"/>
  <Override PartName="/ppt/media/image16.jpeg" ContentType="image/jpeg"/>
  <Override PartName="/ppt/media/image15.jpeg" ContentType="image/jpe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19.jpeg" ContentType="image/jpeg"/>
  <Override PartName="/ppt/media/image42.jpeg" ContentType="image/jpe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jpeg" ContentType="image/jpeg"/>
  <Override PartName="/ppt/media/image36.jpeg" ContentType="image/jpeg"/>
  <Override PartName="/ppt/media/image40.png" ContentType="image/png"/>
  <Override PartName="/ppt/media/image44.jpeg" ContentType="image/jpeg"/>
  <Override PartName="/ppt/media/image49.jpeg" ContentType="image/jpeg"/>
  <Override PartName="/ppt/media/image20.jpeg" ContentType="image/jpeg"/>
  <Override PartName="/ppt/media/image45.jpeg" ContentType="image/jpeg"/>
  <Override PartName="/ppt/media/image50.jpeg" ContentType="image/jpeg"/>
  <Override PartName="/ppt/media/image13.png" ContentType="image/png"/>
  <Override PartName="/ppt/media/image46.jpeg" ContentType="image/jpeg"/>
  <Override PartName="/ppt/media/image51.jpeg" ContentType="image/jpeg"/>
  <Override PartName="/ppt/media/image47.jpeg" ContentType="image/jpeg"/>
  <Override PartName="/ppt/media/image52.jpeg" ContentType="image/jpeg"/>
  <Override PartName="/ppt/media/image38.png" ContentType="image/png"/>
  <Override PartName="/ppt/media/image39.jpeg" ContentType="image/jpeg"/>
  <Override PartName="/ppt/media/image8.png" ContentType="image/png"/>
  <Override PartName="/ppt/media/image54.png" ContentType="image/png"/>
  <Override PartName="/ppt/media/image14.jpeg" ContentType="image/jpeg"/>
  <Override PartName="/ppt/media/image41.png" ContentType="image/png"/>
  <Override PartName="/ppt/media/image48.jpeg" ContentType="image/jpeg"/>
  <Override PartName="/ppt/media/image53.png" ContentType="image/png"/>
  <Override PartName="/ppt/media/image30.png" ContentType="image/png"/>
  <Override PartName="/ppt/media/image37.png" ContentType="image/png"/>
  <Override PartName="/ppt/media/image34.jpeg" ContentType="image/jpeg"/>
  <Override PartName="/ppt/media/image7.png" ContentType="image/png"/>
  <Override PartName="/ppt/media/image9.png" ContentType="image/png"/>
  <Override PartName="/ppt/media/image22.jpeg" ContentType="image/jpeg"/>
  <Override PartName="/ppt/media/image11.png" ContentType="image/png"/>
  <Override PartName="/ppt/media/image6.png" ContentType="image/png"/>
  <Override PartName="/ppt/media/image10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76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6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65.xml.rels" ContentType="application/vnd.openxmlformats-package.relationships+xml"/>
  <Override PartName="/ppt/slides/_rels/slide58.xml.rels" ContentType="application/vnd.openxmlformats-package.relationships+xml"/>
  <Override PartName="/ppt/slides/_rels/slide74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1438640" y="6453360"/>
            <a:ext cx="743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CD99B7DF-342F-428D-9F37-DB49167F079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320" cy="547200"/>
          </a:xfrm>
          <a:prstGeom prst="rect">
            <a:avLst/>
          </a:prstGeom>
          <a:ln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160" cy="499320"/>
          </a:xfrm>
          <a:prstGeom prst="rect">
            <a:avLst/>
          </a:prstGeom>
          <a:ln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5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6"/>
          <p:cNvSpPr/>
          <p:nvPr/>
        </p:nvSpPr>
        <p:spPr>
          <a:xfrm>
            <a:off x="0" y="6642720"/>
            <a:ext cx="1216944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8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2"/>
          <p:cNvSpPr/>
          <p:nvPr/>
        </p:nvSpPr>
        <p:spPr>
          <a:xfrm>
            <a:off x="11438640" y="6453360"/>
            <a:ext cx="743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5189A59D-4BF5-4BB3-97E0-51645F363AE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320" cy="547200"/>
          </a:xfrm>
          <a:prstGeom prst="rect">
            <a:avLst/>
          </a:prstGeom>
          <a:ln>
            <a:noFill/>
          </a:ln>
        </p:spPr>
      </p:pic>
      <p:pic>
        <p:nvPicPr>
          <p:cNvPr id="5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160" cy="499320"/>
          </a:xfrm>
          <a:prstGeom prst="rect">
            <a:avLst/>
          </a:prstGeom>
          <a:ln>
            <a:noFill/>
          </a:ln>
        </p:spPr>
      </p:pic>
      <p:sp>
        <p:nvSpPr>
          <p:cNvPr id="51" name="CustomShape 4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5"/>
          <p:cNvSpPr/>
          <p:nvPr/>
        </p:nvSpPr>
        <p:spPr>
          <a:xfrm>
            <a:off x="11438640" y="6453360"/>
            <a:ext cx="743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BC7F70C8-0FFA-4CA6-8077-60BF3A2B641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53" name="CustomShape 6"/>
          <p:cNvSpPr/>
          <p:nvPr/>
        </p:nvSpPr>
        <p:spPr>
          <a:xfrm>
            <a:off x="0" y="6642720"/>
            <a:ext cx="1216944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11444760" y="0"/>
            <a:ext cx="732240" cy="68410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>
            <a:off x="11438640" y="6453360"/>
            <a:ext cx="749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EE79A835-08B9-4A00-968A-708F0B1560D9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912240" y="1268280"/>
            <a:ext cx="9199080" cy="3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3080" cy="552960"/>
          </a:xfrm>
          <a:prstGeom prst="rect">
            <a:avLst/>
          </a:prstGeom>
          <a:ln>
            <a:noFill/>
          </a:ln>
        </p:spPr>
      </p:pic>
      <p:pic>
        <p:nvPicPr>
          <p:cNvPr id="13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8920" cy="505080"/>
          </a:xfrm>
          <a:prstGeom prst="rect">
            <a:avLst/>
          </a:prstGeom>
          <a:ln>
            <a:noFill/>
          </a:ln>
        </p:spPr>
      </p:pic>
      <p:sp>
        <p:nvSpPr>
          <p:cNvPr id="135" name="CustomShape 4"/>
          <p:cNvSpPr/>
          <p:nvPr/>
        </p:nvSpPr>
        <p:spPr>
          <a:xfrm>
            <a:off x="11444760" y="0"/>
            <a:ext cx="732240" cy="68410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5"/>
          <p:cNvSpPr/>
          <p:nvPr/>
        </p:nvSpPr>
        <p:spPr>
          <a:xfrm>
            <a:off x="11438640" y="6453360"/>
            <a:ext cx="749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645193DE-FD83-4972-89EC-1CF8CDC7CE05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6"/>
          <p:cNvSpPr/>
          <p:nvPr/>
        </p:nvSpPr>
        <p:spPr>
          <a:xfrm>
            <a:off x="0" y="6642720"/>
            <a:ext cx="1216764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1444760" y="0"/>
            <a:ext cx="724320" cy="683316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"/>
          <p:cNvSpPr/>
          <p:nvPr/>
        </p:nvSpPr>
        <p:spPr>
          <a:xfrm>
            <a:off x="11438640" y="6453360"/>
            <a:ext cx="741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6294CCFD-8030-4D70-85C9-2CEFA8AB7DC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912240" y="1268280"/>
            <a:ext cx="9191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5160" cy="545040"/>
          </a:xfrm>
          <a:prstGeom prst="rect">
            <a:avLst/>
          </a:prstGeom>
          <a:ln>
            <a:noFill/>
          </a:ln>
        </p:spPr>
      </p:pic>
      <p:pic>
        <p:nvPicPr>
          <p:cNvPr id="18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1000" cy="497160"/>
          </a:xfrm>
          <a:prstGeom prst="rect">
            <a:avLst/>
          </a:prstGeom>
          <a:ln>
            <a:noFill/>
          </a:ln>
        </p:spPr>
      </p:pic>
      <p:sp>
        <p:nvSpPr>
          <p:cNvPr id="181" name="CustomShape 4"/>
          <p:cNvSpPr/>
          <p:nvPr/>
        </p:nvSpPr>
        <p:spPr>
          <a:xfrm>
            <a:off x="912240" y="1268280"/>
            <a:ext cx="9191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5"/>
          <p:cNvSpPr/>
          <p:nvPr/>
        </p:nvSpPr>
        <p:spPr>
          <a:xfrm>
            <a:off x="11444760" y="0"/>
            <a:ext cx="724320" cy="683316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6"/>
          <p:cNvSpPr/>
          <p:nvPr/>
        </p:nvSpPr>
        <p:spPr>
          <a:xfrm>
            <a:off x="0" y="6642720"/>
            <a:ext cx="121672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84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The-Limits-to-Growth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nc-nd/2.0/" TargetMode="External"/><Relationship Id="rId2" Type="http://schemas.openxmlformats.org/officeDocument/2006/relationships/hyperlink" Target="https://creativecommons.org/licenses/by-sa/2.0/" TargetMode="External"/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nc/2.0/" TargetMode="External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/2.0/" TargetMode="External"/><Relationship Id="rId3" Type="http://schemas.openxmlformats.org/officeDocument/2006/relationships/hyperlink" Target="https://creativecommons.org/publicdomain/zero/1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www.researchgate.net/publication/334520611_Kreislaufwirtschaft_-_Ein_Ausweg_aus_der_sozial-okologischen_Krise" TargetMode="External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www.sciencedirect.com/science/article/pii/S0921344920302354?via%3Dihub" TargetMode="External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36.jpe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39.jpe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image" Target="../media/image44.jpeg"/><Relationship Id="rId6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image" Target="../media/image46.jpeg"/><Relationship Id="rId6" Type="http://schemas.openxmlformats.org/officeDocument/2006/relationships/image" Target="../media/image47.jpeg"/><Relationship Id="rId7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hyperlink" Target="https://agroforestry.org/" TargetMode="External"/><Relationship Id="rId2" Type="http://schemas.openxmlformats.org/officeDocument/2006/relationships/hyperlink" Target="https://www.transitionmonty.org/uploads/6/5/4/9/6549206/essence_of_pc_ebook_1.pdf" TargetMode="External"/><Relationship Id="rId3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nc-sa/2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49.jpeg"/><Relationship Id="rId5" Type="http://schemas.openxmlformats.org/officeDocument/2006/relationships/image" Target="../media/image50.jpeg"/><Relationship Id="rId6" Type="http://schemas.openxmlformats.org/officeDocument/2006/relationships/image" Target="../media/image51.jpeg"/><Relationship Id="rId7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hyperlink" Target="https://www.routledge.com/The-One-Planet-Life-A-Blueprint-for-Low-Impact-Development/Thorpe/p/book/9780415738545" TargetMode="External"/><Relationship Id="rId2" Type="http://schemas.openxmlformats.org/officeDocument/2006/relationships/hyperlink" Target="https://www.youtube.com/watch?v=gq9sg397ee8" TargetMode="External"/><Relationship Id="rId3" Type="http://schemas.openxmlformats.org/officeDocument/2006/relationships/hyperlink" Target="https://www.youtube.com/watch?v=XUwLAvfBCzw" TargetMode="External"/><Relationship Id="rId4" Type="http://schemas.openxmlformats.org/officeDocument/2006/relationships/hyperlink" Target="https://www.imdb.com/title/tt5723056/" TargetMode="External"/><Relationship Id="rId5" Type="http://schemas.openxmlformats.org/officeDocument/2006/relationships/hyperlink" Target="https://gimletmedia.com/shows/howtosaveaplanet/2ohrzva" TargetMode="External"/><Relationship Id="rId6" Type="http://schemas.openxmlformats.org/officeDocument/2006/relationships/hyperlink" Target="https://radiopublic.com/hot-farm-WYEJAw/episodes" TargetMode="External"/><Relationship Id="rId7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27400" y="1412640"/>
            <a:ext cx="10346400" cy="113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The Limits to Growth: Sustainability and the Circular Economy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527400" y="2852640"/>
            <a:ext cx="10346400" cy="235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10: Now What?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07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432720" y="1148040"/>
            <a:ext cx="103417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Refresh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263520" y="6492240"/>
            <a:ext cx="107874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1080" cy="504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335520" y="764640"/>
            <a:ext cx="1073304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335520" y="1268280"/>
            <a:ext cx="10733040" cy="502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empty submissions</a:t>
            </a: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submissions that only selected one of the options → no explanations</a:t>
            </a: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submissions just reiterated what was written on the slide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Five cases of plagiarism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Votes: 13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Reformist CS (Optimist + Holistic): 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Techcentric CE (Optimist + Segmented): 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Transformational CS (Sceptical + Holistic): 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Fortress CE (Skeptical + Segmented):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432720" y="1148040"/>
            <a:ext cx="1033848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335520" y="764640"/>
            <a:ext cx="1073304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335520" y="1268280"/>
            <a:ext cx="10733040" cy="502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empty submissions</a:t>
            </a: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submissions that only selected one of the options → no explanations</a:t>
            </a: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submissions just reiterated what was written on the slide</a:t>
            </a: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Five cases of plagiarism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Votes: 13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Reformist CS (Optimist + Holistic): 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Techcentric CE (Optimist + Segmented): 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Transformational CS (Sceptical + Holistic): 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Fortress CE (Skeptical + Segmented):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432720" y="1148040"/>
            <a:ext cx="1033848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335520" y="764640"/>
            <a:ext cx="1073304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335520" y="1268280"/>
            <a:ext cx="10733040" cy="502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empty submissions</a:t>
            </a: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submissions that only selected one of the options → no explanations</a:t>
            </a: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submissions just reiterated what was written on the slide</a:t>
            </a: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Five cases of plagiarism</a:t>
            </a: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Votes: 13</a:t>
            </a:r>
            <a:endParaRPr b="0" lang="en-US" sz="18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Reformist CS (Optimist + Holistic): 3</a:t>
            </a:r>
            <a:endParaRPr b="0" lang="en-US" sz="18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Techcentric CE (Optimist + Segmented): 2</a:t>
            </a:r>
            <a:endParaRPr b="0" lang="en-US" sz="18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Transformational CS (Sceptical + Holistic): 6</a:t>
            </a:r>
            <a:endParaRPr b="0" lang="en-US" sz="18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Fortress CE (Skeptical + Segmented):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432720" y="1148040"/>
            <a:ext cx="1033848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335520" y="764640"/>
            <a:ext cx="1073304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335520" y="1268280"/>
            <a:ext cx="10733040" cy="502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empty submissions</a:t>
            </a: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submissions that only selected one of the options → no explanations</a:t>
            </a: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submissions just reiterated what was written on the slide</a:t>
            </a: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Five cases of plagiarism</a:t>
            </a: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Votes: 13</a:t>
            </a:r>
            <a:endParaRPr b="0" lang="en-US" sz="18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Reformist CS (Optimist + Holistic): 3</a:t>
            </a:r>
            <a:endParaRPr b="0" lang="en-US" sz="18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Techcentric CE (Optimist + Segmented): 2</a:t>
            </a:r>
            <a:endParaRPr b="0" lang="en-US" sz="18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Transformational CS (Sceptical + Holistic): 6</a:t>
            </a:r>
            <a:endParaRPr b="0" lang="en-US" sz="18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Fortress CE (Skeptical + Segmented):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432720" y="1148040"/>
            <a:ext cx="1033848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335520" y="4406760"/>
            <a:ext cx="10728720" cy="13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Exercise 08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335520" y="2906640"/>
            <a:ext cx="10728720" cy="14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E08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073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Coming soon.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335520" y="4406760"/>
            <a:ext cx="10728720" cy="13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Recap – LTG Course in a nutshell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335520" y="2906640"/>
            <a:ext cx="10728720" cy="14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35520" y="764640"/>
            <a:ext cx="1074060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432720" y="1148040"/>
            <a:ext cx="1034964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3"/>
          <p:cNvSpPr/>
          <p:nvPr/>
        </p:nvSpPr>
        <p:spPr>
          <a:xfrm>
            <a:off x="432720" y="1148040"/>
            <a:ext cx="1034964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"/>
          <p:cNvSpPr/>
          <p:nvPr/>
        </p:nvSpPr>
        <p:spPr>
          <a:xfrm>
            <a:off x="263520" y="6492240"/>
            <a:ext cx="106128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Hannah Ritchie and Max Roser, adapted for svg and smartphone by Eric Fisk – https://commons.wikimedia.org/wiki/File:Greenhouse_gas_emission_scenarios_01.svg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2"/>
          <a:srcRect l="0" t="8759" r="0" b="0"/>
          <a:stretch/>
        </p:blipFill>
        <p:spPr>
          <a:xfrm>
            <a:off x="2710440" y="1643400"/>
            <a:ext cx="6245640" cy="4843800"/>
          </a:xfrm>
          <a:prstGeom prst="rect">
            <a:avLst/>
          </a:prstGeom>
          <a:ln>
            <a:noFill/>
          </a:ln>
        </p:spPr>
      </p:pic>
      <p:sp>
        <p:nvSpPr>
          <p:cNvPr id="273" name="CustomShape 5"/>
          <p:cNvSpPr/>
          <p:nvPr/>
        </p:nvSpPr>
        <p:spPr>
          <a:xfrm>
            <a:off x="432720" y="1148040"/>
            <a:ext cx="1034964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 Change – Global GHG Emission Pathways (2019)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35520" y="764640"/>
            <a:ext cx="1074060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2"/>
          <p:cNvSpPr/>
          <p:nvPr/>
        </p:nvSpPr>
        <p:spPr>
          <a:xfrm>
            <a:off x="335520" y="1268280"/>
            <a:ext cx="1074060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3"/>
          <p:cNvSpPr/>
          <p:nvPr/>
        </p:nvSpPr>
        <p:spPr>
          <a:xfrm>
            <a:off x="4206240" y="721800"/>
            <a:ext cx="1087200" cy="33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4"/>
          <p:cNvSpPr/>
          <p:nvPr/>
        </p:nvSpPr>
        <p:spPr>
          <a:xfrm>
            <a:off x="2377440" y="3056040"/>
            <a:ext cx="666792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If we can keep warming below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3°C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we likely remain within our adaptive capacity as a civilization, but at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2.7°C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warming we would experience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great hardship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.” - Prof. Michael Mann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335520" y="764640"/>
            <a:ext cx="1074060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CustomShape 6"/>
          <p:cNvSpPr/>
          <p:nvPr/>
        </p:nvSpPr>
        <p:spPr>
          <a:xfrm>
            <a:off x="432720" y="1148040"/>
            <a:ext cx="1034964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 Change – 1.5°C vs. 2/3/4°C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35520" y="764640"/>
            <a:ext cx="107305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335520" y="1268280"/>
            <a:ext cx="10730520" cy="501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195120" indent="-176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195120" indent="-176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335520" y="764640"/>
            <a:ext cx="10739160" cy="4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263520" y="6411600"/>
            <a:ext cx="7773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"Landfill at Upernavik" by ulalume – https://www.flickr.com/photos/96649248@N00/43867280734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BY-NC-ND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Christian Hüpfer – https://flic.kr/p/aKXw2F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3"/>
          <a:stretch/>
        </p:blipFill>
        <p:spPr>
          <a:xfrm>
            <a:off x="548640" y="1645920"/>
            <a:ext cx="5110920" cy="383112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4"/>
          <a:stretch/>
        </p:blipFill>
        <p:spPr>
          <a:xfrm>
            <a:off x="6035040" y="2661120"/>
            <a:ext cx="4946400" cy="3273120"/>
          </a:xfrm>
          <a:prstGeom prst="rect">
            <a:avLst/>
          </a:prstGeom>
          <a:ln>
            <a:noFill/>
          </a:ln>
        </p:spPr>
      </p:pic>
      <p:sp>
        <p:nvSpPr>
          <p:cNvPr id="284" name="CustomShape 3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Environmental Pollution – Waste 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335520" y="764640"/>
            <a:ext cx="1074060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263520" y="6411600"/>
            <a:ext cx="108727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"Nuclear waste" by aaadrian365 is licensed with CC BY-NC 2.0. To view a copy of this license, visit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https://creativecommons.org/licenses/by-nc/2.0/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87" name="Grafik 3_0" descr=""/>
          <p:cNvPicPr/>
          <p:nvPr/>
        </p:nvPicPr>
        <p:blipFill>
          <a:blip r:embed="rId2"/>
          <a:stretch/>
        </p:blipFill>
        <p:spPr>
          <a:xfrm>
            <a:off x="516600" y="1917360"/>
            <a:ext cx="5839920" cy="301140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3"/>
          <a:stretch/>
        </p:blipFill>
        <p:spPr>
          <a:xfrm>
            <a:off x="6701400" y="1674360"/>
            <a:ext cx="4512240" cy="3635280"/>
          </a:xfrm>
          <a:prstGeom prst="rect">
            <a:avLst/>
          </a:prstGeom>
          <a:ln>
            <a:noFill/>
          </a:ln>
        </p:spPr>
      </p:pic>
      <p:sp>
        <p:nvSpPr>
          <p:cNvPr id="289" name="CustomShape 3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Environmental Pollution – Horrible Waste Management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335520" y="764640"/>
            <a:ext cx="1073736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2363400" y="1629720"/>
            <a:ext cx="4392360" cy="4769640"/>
          </a:xfrm>
          <a:prstGeom prst="rect">
            <a:avLst/>
          </a:prstGeom>
          <a:ln>
            <a:noFill/>
          </a:ln>
        </p:spPr>
      </p:pic>
      <p:sp>
        <p:nvSpPr>
          <p:cNvPr id="292" name="CustomShape 2"/>
          <p:cNvSpPr/>
          <p:nvPr/>
        </p:nvSpPr>
        <p:spPr>
          <a:xfrm>
            <a:off x="263520" y="6411600"/>
            <a:ext cx="777204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XR Strategiepapier 2022 – Pusteblumen und Hype. Bilder: Sebastian Höhn, Joe Pohl, Sandra Doneck, Alessandro Brönnimann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6858000" y="1554480"/>
            <a:ext cx="3738240" cy="29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 am afraid of losing my child to a resource war because of a climate collapse”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7498080" y="4023360"/>
            <a:ext cx="3738240" cy="29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Our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parents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will die of old age, our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children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will die of climate change”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5" name="CustomShape 5"/>
          <p:cNvSpPr/>
          <p:nvPr/>
        </p:nvSpPr>
        <p:spPr>
          <a:xfrm>
            <a:off x="335520" y="764640"/>
            <a:ext cx="1073736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6" name="CustomShape 6"/>
          <p:cNvSpPr/>
          <p:nvPr/>
        </p:nvSpPr>
        <p:spPr>
          <a:xfrm>
            <a:off x="432720" y="1148040"/>
            <a:ext cx="1034640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Dwindling (Non-)Renewable Resources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335520" y="1268280"/>
            <a:ext cx="10740240" cy="502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change / adaption to climate change</a:t>
            </a:r>
            <a:endParaRPr b="0" lang="en-US" sz="1800" spc="-1" strike="noStrike">
              <a:latin typeface="Arial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pollution</a:t>
            </a:r>
            <a:endParaRPr b="0" lang="en-US" sz="1800" spc="-1" strike="noStrike">
              <a:latin typeface="Arial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Dwindling non-renewable resources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4206240" y="721800"/>
            <a:ext cx="1086840" cy="33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3"/>
          <p:cNvSpPr/>
          <p:nvPr/>
        </p:nvSpPr>
        <p:spPr>
          <a:xfrm>
            <a:off x="335520" y="764640"/>
            <a:ext cx="107402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0" name="CustomShape 4"/>
          <p:cNvSpPr/>
          <p:nvPr/>
        </p:nvSpPr>
        <p:spPr>
          <a:xfrm>
            <a:off x="432720" y="1148040"/>
            <a:ext cx="10349280" cy="4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3 Key Challenges of the 21st Century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263520" y="6036840"/>
            <a:ext cx="7775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Vauxford – https://commons.wikimedia.org/wiki/File:2018_Tesla_Model_S_75D.jpg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Marco Verch – https://www.flickr.com/photos/30478819@N08/51303997289/in/photostream/ – 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https://pxhere.com/en/photo/1081335 –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 CC0 1.0.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4. epSos.de – https://commons.wikimedia.org/wiki/File:Colorful_Recycling_Containers_for_Trash.jpg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432720" y="1148040"/>
            <a:ext cx="1035000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3" name="" descr=""/>
          <p:cNvPicPr/>
          <p:nvPr/>
        </p:nvPicPr>
        <p:blipFill>
          <a:blip r:embed="rId5"/>
          <a:stretch/>
        </p:blipFill>
        <p:spPr>
          <a:xfrm>
            <a:off x="457200" y="1750680"/>
            <a:ext cx="3764160" cy="199728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6"/>
          <a:stretch/>
        </p:blipFill>
        <p:spPr>
          <a:xfrm>
            <a:off x="6819840" y="1559520"/>
            <a:ext cx="3420360" cy="227988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7"/>
          <a:stretch/>
        </p:blipFill>
        <p:spPr>
          <a:xfrm>
            <a:off x="462240" y="3819240"/>
            <a:ext cx="3834360" cy="215424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8"/>
          <a:stretch/>
        </p:blipFill>
        <p:spPr>
          <a:xfrm>
            <a:off x="6583680" y="4023360"/>
            <a:ext cx="3855600" cy="2371320"/>
          </a:xfrm>
          <a:prstGeom prst="rect">
            <a:avLst/>
          </a:prstGeom>
          <a:ln>
            <a:noFill/>
          </a:ln>
        </p:spPr>
      </p:pic>
      <p:sp>
        <p:nvSpPr>
          <p:cNvPr id="307" name="CustomShape 3"/>
          <p:cNvSpPr/>
          <p:nvPr/>
        </p:nvSpPr>
        <p:spPr>
          <a:xfrm>
            <a:off x="4206240" y="721800"/>
            <a:ext cx="1086840" cy="33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4"/>
          <p:cNvSpPr/>
          <p:nvPr/>
        </p:nvSpPr>
        <p:spPr>
          <a:xfrm>
            <a:off x="335520" y="764640"/>
            <a:ext cx="107402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9" name="CustomShape 5"/>
          <p:cNvSpPr/>
          <p:nvPr/>
        </p:nvSpPr>
        <p:spPr>
          <a:xfrm>
            <a:off x="432720" y="1148040"/>
            <a:ext cx="10349280" cy="4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Just Not Enough ...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6095880" y="1268640"/>
            <a:ext cx="4978800" cy="50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Battery Electric Vehicles (EV)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Or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Internal Combustion Engine Vehicles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1" name="Grafik 4_1" descr=""/>
          <p:cNvPicPr/>
          <p:nvPr/>
        </p:nvPicPr>
        <p:blipFill>
          <a:blip r:embed="rId1"/>
          <a:stretch/>
        </p:blipFill>
        <p:spPr>
          <a:xfrm>
            <a:off x="842760" y="1857240"/>
            <a:ext cx="4235760" cy="3627720"/>
          </a:xfrm>
          <a:prstGeom prst="rect">
            <a:avLst/>
          </a:prstGeom>
          <a:ln>
            <a:noFill/>
          </a:ln>
        </p:spPr>
      </p:pic>
      <p:sp>
        <p:nvSpPr>
          <p:cNvPr id="312" name="CustomShape 2"/>
          <p:cNvSpPr/>
          <p:nvPr/>
        </p:nvSpPr>
        <p:spPr>
          <a:xfrm>
            <a:off x="274320" y="6492240"/>
            <a:ext cx="1052244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335520" y="764640"/>
            <a:ext cx="107402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432720" y="1148040"/>
            <a:ext cx="10349280" cy="4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Life-Cycle Assessment (LCA)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335520" y="764640"/>
            <a:ext cx="1073520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432720" y="1148040"/>
            <a:ext cx="1034064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World3 Standard Run – Business-as-Usual (BAU)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274320" y="6447960"/>
            <a:ext cx="1114884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1719000" y="1755000"/>
            <a:ext cx="7254360" cy="414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335520" y="764640"/>
            <a:ext cx="1073520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432720" y="1148040"/>
            <a:ext cx="1034064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World3 – Stabilized World (SW)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274320" y="6447960"/>
            <a:ext cx="1114884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0" y="6055560"/>
            <a:ext cx="11426760" cy="61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Population stabilizes in the twenty-first century, as does human welfare on a high level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2"/>
          <a:stretch/>
        </p:blipFill>
        <p:spPr>
          <a:xfrm>
            <a:off x="1600560" y="1813320"/>
            <a:ext cx="7239240" cy="417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263520" y="6411600"/>
            <a:ext cx="646668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7866360" y="1459440"/>
            <a:ext cx="3208320" cy="466704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290880" y="2299320"/>
            <a:ext cx="11333880" cy="2718720"/>
          </a:xfrm>
          <a:prstGeom prst="rect">
            <a:avLst/>
          </a:prstGeom>
          <a:ln>
            <a:noFill/>
          </a:ln>
        </p:spPr>
      </p:pic>
      <p:sp>
        <p:nvSpPr>
          <p:cNvPr id="327" name="CustomShape 3"/>
          <p:cNvSpPr/>
          <p:nvPr/>
        </p:nvSpPr>
        <p:spPr>
          <a:xfrm>
            <a:off x="335520" y="764640"/>
            <a:ext cx="1073484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8" name="CustomShape 4"/>
          <p:cNvSpPr/>
          <p:nvPr/>
        </p:nvSpPr>
        <p:spPr>
          <a:xfrm>
            <a:off x="432720" y="1148040"/>
            <a:ext cx="1034388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Linear (Industrial) Economy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335520" y="1268640"/>
            <a:ext cx="10738080" cy="50256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Take – Make – Dispose”</a:t>
            </a: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Its objectives are to</a:t>
            </a:r>
            <a:r>
              <a:rPr b="1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maintain value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(not to create value added), to </a:t>
            </a:r>
            <a:r>
              <a:rPr b="1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optimise stock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management (not flows) and to </a:t>
            </a:r>
            <a:r>
              <a:rPr b="1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increase the efficiency of using goods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(not of producing goods)”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310320" y="2194560"/>
            <a:ext cx="10569600" cy="10044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32" name="CustomShape 4"/>
          <p:cNvSpPr/>
          <p:nvPr/>
        </p:nvSpPr>
        <p:spPr>
          <a:xfrm>
            <a:off x="432720" y="1148040"/>
            <a:ext cx="1034568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Linear Economy – In A Nutshell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35520" y="4406760"/>
            <a:ext cx="10727640" cy="133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News/Updates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335520" y="2906640"/>
            <a:ext cx="10727640" cy="147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335520" y="1268640"/>
            <a:ext cx="10738080" cy="50256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Take – Make – Dispose”</a:t>
            </a: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Its objectives are to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maintain value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(not to create value added), to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optimise stock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management (not flows) and to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increase the efficiency of using goods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(not of producing goods)”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310320" y="2194560"/>
            <a:ext cx="10569600" cy="10044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36" name="CustomShape 4"/>
          <p:cNvSpPr/>
          <p:nvPr/>
        </p:nvSpPr>
        <p:spPr>
          <a:xfrm>
            <a:off x="432720" y="1148040"/>
            <a:ext cx="1034568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Linear Economy – In A Nutshell / Definition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7" name="CustomShape 5"/>
          <p:cNvSpPr/>
          <p:nvPr/>
        </p:nvSpPr>
        <p:spPr>
          <a:xfrm>
            <a:off x="263520" y="6411600"/>
            <a:ext cx="646668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38" name="CustomShape 6"/>
          <p:cNvSpPr/>
          <p:nvPr/>
        </p:nvSpPr>
        <p:spPr>
          <a:xfrm>
            <a:off x="335520" y="3840480"/>
            <a:ext cx="10569600" cy="14616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335520" y="1268640"/>
            <a:ext cx="10739160" cy="50266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2800" spc="-1" strike="noStrike">
                <a:solidFill>
                  <a:srgbClr val="595959"/>
                </a:solidFill>
                <a:latin typeface="DejaVu Sans"/>
                <a:ea typeface="DejaVu Sans"/>
              </a:rPr>
              <a:t>Waste = Inefficiency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3526920" y="2859120"/>
            <a:ext cx="4341960" cy="18698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41" name="CustomShape 3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42" name="CustomShape 4"/>
          <p:cNvSpPr/>
          <p:nvPr/>
        </p:nvSpPr>
        <p:spPr>
          <a:xfrm>
            <a:off x="432720" y="1148040"/>
            <a:ext cx="1034568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Waste Is A Human Concept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263520" y="6411600"/>
            <a:ext cx="104263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Center for Digital Technologies (DIGIT) (2022) –  https://www.digit-research.de/fileadmin/DIGIT/Presse_und_News/Downloads/Grafikpaket_Reallabor_DCE_Kreislaufmodell_V2_ccby.zip –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 4.0.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2"/>
          <a:stretch/>
        </p:blipFill>
        <p:spPr>
          <a:xfrm>
            <a:off x="2772000" y="670680"/>
            <a:ext cx="6609240" cy="6618240"/>
          </a:xfrm>
          <a:prstGeom prst="rect">
            <a:avLst/>
          </a:prstGeom>
          <a:ln>
            <a:noFill/>
          </a:ln>
        </p:spPr>
      </p:pic>
      <p:sp>
        <p:nvSpPr>
          <p:cNvPr id="345" name="CustomShape 2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432720" y="1148040"/>
            <a:ext cx="1034568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Economy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335520" y="2859120"/>
            <a:ext cx="10567800" cy="14684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circular industrial economy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manages stocks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of manufactured assets, such as infrastructure, buildings, vehicles, equipment and consumer goods, to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maintain their value and utility as high as possible for as long as possible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; and stocks of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resources at their highest purity and value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263520" y="6411600"/>
            <a:ext cx="64638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335520" y="764640"/>
            <a:ext cx="1073160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0" name="CustomShape 4"/>
          <p:cNvSpPr/>
          <p:nvPr/>
        </p:nvSpPr>
        <p:spPr>
          <a:xfrm>
            <a:off x="432720" y="1148040"/>
            <a:ext cx="103370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(Industrial) Economy – Definition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2711520" y="1097280"/>
            <a:ext cx="6888240" cy="5154480"/>
          </a:xfrm>
          <a:prstGeom prst="rect">
            <a:avLst/>
          </a:prstGeom>
          <a:ln>
            <a:noFill/>
          </a:ln>
        </p:spPr>
      </p:pic>
      <p:sp>
        <p:nvSpPr>
          <p:cNvPr id="352" name="CustomShape 1"/>
          <p:cNvSpPr/>
          <p:nvPr/>
        </p:nvSpPr>
        <p:spPr>
          <a:xfrm>
            <a:off x="263520" y="6411600"/>
            <a:ext cx="64638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 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335520" y="764640"/>
            <a:ext cx="1073160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432720" y="1148040"/>
            <a:ext cx="103370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Performance Economy – Definition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335520" y="2859120"/>
            <a:ext cx="10567800" cy="14684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„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Performance Economy sells results instead of objects.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Its economic actors may be manufacturers of durable objects or fleet managers operating them. In both cases, they sell the use of these objects as a service over the longest possible period of time and maximize their profits by exploiting both efficiency and sufficiency solutions. 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263520" y="6411600"/>
            <a:ext cx="64638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335520" y="764640"/>
            <a:ext cx="1073160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8" name="CustomShape 4"/>
          <p:cNvSpPr/>
          <p:nvPr/>
        </p:nvSpPr>
        <p:spPr>
          <a:xfrm>
            <a:off x="432720" y="1148040"/>
            <a:ext cx="103370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Performance Economy – Definition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335520" y="764640"/>
            <a:ext cx="1073736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335520" y="1268280"/>
            <a:ext cx="10737360" cy="502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„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Development that meets the needs of the present without compromising the ability of future generations to meet their own needs.”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432720" y="1148040"/>
            <a:ext cx="1034640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Sustainability – Definition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62" name="CustomShape 4"/>
          <p:cNvSpPr/>
          <p:nvPr/>
        </p:nvSpPr>
        <p:spPr>
          <a:xfrm>
            <a:off x="361080" y="3292200"/>
            <a:ext cx="10786320" cy="13629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63" name="CustomShape 5"/>
          <p:cNvSpPr/>
          <p:nvPr/>
        </p:nvSpPr>
        <p:spPr>
          <a:xfrm>
            <a:off x="263520" y="6492240"/>
            <a:ext cx="1079208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Report of the World Commission on Environment and Development: Our Common Future </a:t>
            </a: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(1987) – http://www.un-documents.net/our-common-future.pdf 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335520" y="764640"/>
            <a:ext cx="1073736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335520" y="1268280"/>
            <a:ext cx="10737360" cy="502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Consume less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432720" y="1148040"/>
            <a:ext cx="1034640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Sustainability – Implication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67" name="CustomShape 4"/>
          <p:cNvSpPr/>
          <p:nvPr/>
        </p:nvSpPr>
        <p:spPr>
          <a:xfrm>
            <a:off x="335520" y="3108960"/>
            <a:ext cx="10786320" cy="13629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35520" y="764640"/>
            <a:ext cx="10730880" cy="4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432720" y="1148040"/>
            <a:ext cx="1033632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263520" y="6411600"/>
            <a:ext cx="97891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M. Jaeger-Erben, F. Hofmann (2019) – Kreislaufwirtschaft - Ein Ausweg aus der sozial-ökologischen Krise?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2"/>
          <a:stretch/>
        </p:blipFill>
        <p:spPr>
          <a:xfrm>
            <a:off x="731520" y="1554480"/>
            <a:ext cx="8444160" cy="491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335520" y="764640"/>
            <a:ext cx="10730880" cy="4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335520" y="1268280"/>
            <a:ext cx="10730880" cy="50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US" sz="18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 (“Wertschöpfungsmanagement”), product-service systems, product/business model innovations within existing power asymmetries </a:t>
            </a:r>
            <a:endParaRPr b="0" lang="en-US" sz="18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why do we need never ending economic growth and why is it good to consume as many goods and services as possible?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Alternatives: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Deconstruction of existing power and hegemonic relations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432720" y="1148040"/>
            <a:ext cx="1033632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75" name="CustomShape 4"/>
          <p:cNvSpPr/>
          <p:nvPr/>
        </p:nvSpPr>
        <p:spPr>
          <a:xfrm>
            <a:off x="263520" y="6411600"/>
            <a:ext cx="9789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35520" y="764640"/>
            <a:ext cx="1073304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335520" y="1268280"/>
            <a:ext cx="10733040" cy="502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There will be a pre-exam Q&amp;A session (via BBB) before the exam</a:t>
            </a: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will announce date and time in the next few days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432720" y="1148040"/>
            <a:ext cx="1033848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Pre-Exam Q&amp;A Session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335520" y="764640"/>
            <a:ext cx="10730880" cy="4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335520" y="1268280"/>
            <a:ext cx="10730880" cy="50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US" sz="18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 (“Wertschöpfungsmanagement”), product-service systems, product/business model innovations within existing power asymmetries </a:t>
            </a:r>
            <a:endParaRPr b="0" lang="en-US" sz="18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why do we need never ending economic growth and why is it good to consume as many goods and services as possible?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Alternatives:</a:t>
            </a:r>
            <a:endParaRPr b="0" lang="en-US" sz="1800" spc="-1" strike="noStrike"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US" sz="1800" spc="-1" strike="noStrike"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US" sz="1800" spc="-1" strike="noStrike"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Deconstruction of existing power and hegemonic relations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432720" y="1148040"/>
            <a:ext cx="1033632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263520" y="6411600"/>
            <a:ext cx="9789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335520" y="1268280"/>
            <a:ext cx="10732680" cy="502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„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circular society defines discourses with a vision of circularity where not only resources are circulated in sustainable loops, but also wealth, knowledge, technology and power is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circulated and redistributed throughout society”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432720" y="1148040"/>
            <a:ext cx="103417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Definition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3" name="CustomShape 4"/>
          <p:cNvSpPr/>
          <p:nvPr/>
        </p:nvSpPr>
        <p:spPr>
          <a:xfrm>
            <a:off x="368640" y="2019600"/>
            <a:ext cx="10781640" cy="13582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84" name="CustomShape 5"/>
          <p:cNvSpPr/>
          <p:nvPr/>
        </p:nvSpPr>
        <p:spPr>
          <a:xfrm>
            <a:off x="263520" y="6420240"/>
            <a:ext cx="10787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licensed under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, sourced from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2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3"/>
          <a:stretch/>
        </p:blipFill>
        <p:spPr>
          <a:xfrm>
            <a:off x="2570040" y="3462840"/>
            <a:ext cx="5889960" cy="2949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432720" y="1148040"/>
            <a:ext cx="103417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CS and CE Perspectives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263520" y="6492240"/>
            <a:ext cx="107874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1080" cy="504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432720" y="1148040"/>
            <a:ext cx="103417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Technology – Quick Fix?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263520" y="6492240"/>
            <a:ext cx="107874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1080" cy="5046840"/>
          </a:xfrm>
          <a:prstGeom prst="rect">
            <a:avLst/>
          </a:prstGeom>
          <a:ln>
            <a:noFill/>
          </a:ln>
        </p:spPr>
      </p:pic>
      <p:sp>
        <p:nvSpPr>
          <p:cNvPr id="394" name="CustomShape 4"/>
          <p:cNvSpPr/>
          <p:nvPr/>
        </p:nvSpPr>
        <p:spPr>
          <a:xfrm>
            <a:off x="5943600" y="2011680"/>
            <a:ext cx="4570920" cy="2193480"/>
          </a:xfrm>
          <a:prstGeom prst="rect">
            <a:avLst/>
          </a:prstGeom>
          <a:noFill/>
          <a:ln w="3672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335520" y="4406760"/>
            <a:ext cx="10728720" cy="13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Recap – What is this Course About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335520" y="2906640"/>
            <a:ext cx="10728720" cy="14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335520" y="764640"/>
            <a:ext cx="1074060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335520" y="1268280"/>
            <a:ext cx="106311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Gaining an understanding of causes, dimensions, and the characterization of the 3 key challenge of the 21</a:t>
            </a:r>
            <a:r>
              <a:rPr b="0" lang="en-US" sz="1800" spc="-1" strike="noStrike" baseline="14000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</a:t>
            </a:r>
            <a:endParaRPr b="0" lang="en-US" sz="1800" spc="-1" strike="noStrike"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change / adaption to climate change</a:t>
            </a:r>
            <a:endParaRPr b="0" lang="en-US" sz="1800" spc="-1" strike="noStrike"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pollution</a:t>
            </a:r>
            <a:endParaRPr b="0" lang="en-US" sz="1800" spc="-1" strike="noStrike"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Dwindling non-renewable resources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Critically assess available solutions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Act before it is to late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432720" y="1148040"/>
            <a:ext cx="1034964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4"/>
          <p:cNvSpPr/>
          <p:nvPr/>
        </p:nvSpPr>
        <p:spPr>
          <a:xfrm>
            <a:off x="432720" y="1148040"/>
            <a:ext cx="10349280" cy="4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What Is This Course All About?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335520" y="764640"/>
            <a:ext cx="1074060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335520" y="1268280"/>
            <a:ext cx="106311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Gaining an understanding of causes, dimensions, and the characterization of the 3 key challenge of the 21</a:t>
            </a:r>
            <a:r>
              <a:rPr b="0" lang="en-US" sz="1800" spc="-1" strike="noStrike" baseline="14000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</a:t>
            </a:r>
            <a:endParaRPr b="0" lang="en-US" sz="1800" spc="-1" strike="noStrike"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change / adaption to climate change</a:t>
            </a:r>
            <a:endParaRPr b="0" lang="en-US" sz="1800" spc="-1" strike="noStrike"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pollution</a:t>
            </a:r>
            <a:endParaRPr b="0" lang="en-US" sz="1800" spc="-1" strike="noStrike"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Dwindling non-renewable resources</a:t>
            </a:r>
            <a:endParaRPr b="0" lang="en-US" sz="18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Critically assess available solutions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Act before it is to late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3" name="CustomShape 3"/>
          <p:cNvSpPr/>
          <p:nvPr/>
        </p:nvSpPr>
        <p:spPr>
          <a:xfrm>
            <a:off x="432720" y="1148040"/>
            <a:ext cx="1034964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4"/>
          <p:cNvSpPr/>
          <p:nvPr/>
        </p:nvSpPr>
        <p:spPr>
          <a:xfrm>
            <a:off x="432720" y="1148040"/>
            <a:ext cx="10349280" cy="4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What Is This Course All About?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335520" y="764640"/>
            <a:ext cx="1074060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335520" y="1268280"/>
            <a:ext cx="106311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Gaining an understanding of causes, dimensions, and the characterization of the 3 key challenge of the 21</a:t>
            </a:r>
            <a:r>
              <a:rPr b="0" lang="en-US" sz="1800" spc="-1" strike="noStrike" baseline="14000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</a:t>
            </a:r>
            <a:endParaRPr b="0" lang="en-US" sz="1800" spc="-1" strike="noStrike"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change / adaption to climate change</a:t>
            </a:r>
            <a:endParaRPr b="0" lang="en-US" sz="1800" spc="-1" strike="noStrike"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pollution</a:t>
            </a:r>
            <a:endParaRPr b="0" lang="en-US" sz="1800" spc="-1" strike="noStrike"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Dwindling non-renewable resources</a:t>
            </a:r>
            <a:endParaRPr b="0" lang="en-US" sz="18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Critically assess available solutions</a:t>
            </a:r>
            <a:endParaRPr b="0" lang="en-US" sz="18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before it is to late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432720" y="1148040"/>
            <a:ext cx="1034964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4"/>
          <p:cNvSpPr/>
          <p:nvPr/>
        </p:nvSpPr>
        <p:spPr>
          <a:xfrm>
            <a:off x="432720" y="1148040"/>
            <a:ext cx="10349280" cy="4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What Is This Course All About?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335520" y="764640"/>
            <a:ext cx="107402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432720" y="1148040"/>
            <a:ext cx="10349280" cy="4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What Is This Course All About?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335520" y="1268280"/>
            <a:ext cx="10630800" cy="502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course is supposed to enable </a:t>
            </a:r>
            <a:r>
              <a:rPr b="1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to create a sustainable future for all of us and future generations.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2" name="CustomShape 4"/>
          <p:cNvSpPr/>
          <p:nvPr/>
        </p:nvSpPr>
        <p:spPr>
          <a:xfrm>
            <a:off x="866160" y="2859840"/>
            <a:ext cx="9923040" cy="18748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335520" y="764640"/>
            <a:ext cx="1074060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335520" y="1268280"/>
            <a:ext cx="106311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Strategy is “turning resources you have into the power you need to get what you want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your goal.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[Marshall Ganz]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Strategic Goal (what you want):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The goal is a clear, measurable point that allows you to know if you’ve won or lost, and that meets the challenge your constituency faces.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Power (what you need):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tactics through which you can turn your resources into the capacity you need to achieve your goal.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Resources (what your constituency has):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time, money, skills, relationships, etc.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432720" y="1148040"/>
            <a:ext cx="1034964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4"/>
          <p:cNvSpPr/>
          <p:nvPr/>
        </p:nvSpPr>
        <p:spPr>
          <a:xfrm>
            <a:off x="405360" y="1920240"/>
            <a:ext cx="10561320" cy="10933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17" name="CustomShape 5"/>
          <p:cNvSpPr/>
          <p:nvPr/>
        </p:nvSpPr>
        <p:spPr>
          <a:xfrm>
            <a:off x="432720" y="1148040"/>
            <a:ext cx="1034964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What Is This Course All About? – Strategy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35520" y="764640"/>
            <a:ext cx="1073304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Bonus Task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335520" y="1268280"/>
            <a:ext cx="10733040" cy="502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video submission, yet.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432720" y="1148040"/>
            <a:ext cx="1033848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335520" y="4406760"/>
            <a:ext cx="10728720" cy="13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Act Now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335520" y="2906640"/>
            <a:ext cx="10728720" cy="14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263520" y="6492240"/>
            <a:ext cx="107874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22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1080" cy="504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335520" y="764640"/>
            <a:ext cx="1074096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335520" y="1268280"/>
            <a:ext cx="106315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But the opposite of hope is not despair. It is grief. Even while resolving to limit the damage, we can mourn. And here, the sheer scale of the problem provides a perverse comfort: we are in this together. The swiftness of the change, its scale and inevitability, binds us into one, broken hearts trapped together under a warming atmosphere.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need courage, not hope. Grief, after all, is the cost of being alive. [...] </a:t>
            </a:r>
            <a:r>
              <a:rPr b="1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Courage is the resolve to do well without the assurance of a happy ending.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5" name="CustomShape 3"/>
          <p:cNvSpPr/>
          <p:nvPr/>
        </p:nvSpPr>
        <p:spPr>
          <a:xfrm>
            <a:off x="457200" y="2468880"/>
            <a:ext cx="10509840" cy="26481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26" name="CustomShape 4"/>
          <p:cNvSpPr/>
          <p:nvPr/>
        </p:nvSpPr>
        <p:spPr>
          <a:xfrm>
            <a:off x="263520" y="6411600"/>
            <a:ext cx="89683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Kate Marvel (2018) – We Need Courage, Not Hope, to Face Climate Change – https://onbeing.org/blog/kate-marvel-we-need-courage-not-hope-to-face-climate-change/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27" name="CustomShape 5"/>
          <p:cNvSpPr/>
          <p:nvPr/>
        </p:nvSpPr>
        <p:spPr>
          <a:xfrm>
            <a:off x="432720" y="1148040"/>
            <a:ext cx="1034568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Courage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335520" y="1268640"/>
            <a:ext cx="10739160" cy="50266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2800" spc="-1" strike="noStrike">
                <a:solidFill>
                  <a:srgbClr val="595959"/>
                </a:solidFill>
                <a:latin typeface="DejaVu Sans"/>
                <a:ea typeface="DejaVu Sans"/>
              </a:rPr>
              <a:t>Waste = Inefficiency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3526920" y="2859120"/>
            <a:ext cx="4341960" cy="18698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30" name="CustomShape 3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31" name="CustomShape 4"/>
          <p:cNvSpPr/>
          <p:nvPr/>
        </p:nvSpPr>
        <p:spPr>
          <a:xfrm>
            <a:off x="432720" y="1148040"/>
            <a:ext cx="1034568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Minimize/Avoid Waste – Waste Is A Human Concept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335520" y="764640"/>
            <a:ext cx="1073736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432720" y="1148040"/>
            <a:ext cx="1034640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Minimize/Avoid Waste – Foodsharing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335520" y="1268280"/>
            <a:ext cx="10737360" cy="502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35" name="" descr=""/>
          <p:cNvPicPr/>
          <p:nvPr/>
        </p:nvPicPr>
        <p:blipFill>
          <a:blip r:embed="rId1"/>
          <a:stretch/>
        </p:blipFill>
        <p:spPr>
          <a:xfrm>
            <a:off x="91440" y="3291840"/>
            <a:ext cx="5628240" cy="3163320"/>
          </a:xfrm>
          <a:prstGeom prst="rect">
            <a:avLst/>
          </a:prstGeom>
          <a:ln>
            <a:noFill/>
          </a:ln>
        </p:spPr>
      </p:pic>
      <p:pic>
        <p:nvPicPr>
          <p:cNvPr id="436" name="" descr=""/>
          <p:cNvPicPr/>
          <p:nvPr/>
        </p:nvPicPr>
        <p:blipFill>
          <a:blip r:embed="rId2"/>
          <a:srcRect l="0" t="0" r="6764" b="0"/>
          <a:stretch/>
        </p:blipFill>
        <p:spPr>
          <a:xfrm>
            <a:off x="5395320" y="1594800"/>
            <a:ext cx="5936760" cy="1782000"/>
          </a:xfrm>
          <a:prstGeom prst="rect">
            <a:avLst/>
          </a:prstGeom>
          <a:ln>
            <a:noFill/>
          </a:ln>
        </p:spPr>
      </p:pic>
      <p:sp>
        <p:nvSpPr>
          <p:cNvPr id="437" name="CustomShape 4"/>
          <p:cNvSpPr/>
          <p:nvPr/>
        </p:nvSpPr>
        <p:spPr>
          <a:xfrm>
            <a:off x="274320" y="6400800"/>
            <a:ext cx="1079208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https://foodsharing.de/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335520" y="764640"/>
            <a:ext cx="1074060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335520" y="1268280"/>
            <a:ext cx="106311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Taking responsibility (being accountable) for the trash/wast that you create and the resources you consume </a:t>
            </a:r>
            <a:endParaRPr b="0" lang="en-US" sz="1800" spc="-1" strike="noStrike"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is left after you consumed the product/service?</a:t>
            </a:r>
            <a:endParaRPr b="0" lang="en-US" sz="1800" spc="-1" strike="noStrike"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Does it generate, or result in trash/waste? </a:t>
            </a:r>
            <a:endParaRPr b="0" lang="en-US" sz="1800" spc="-1" strike="noStrike"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you reuse it in any other way thereby avoiding trash? </a:t>
            </a:r>
            <a:endParaRPr b="0" lang="en-US" sz="1800" spc="-1" strike="noStrike"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Is the generated waste, the implicit/explicit environmental pollution, the used resources, and so on worth the short term pleasure?</a:t>
            </a:r>
            <a:endParaRPr b="0" lang="en-US" sz="18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Zero-waste might be unrealistic</a:t>
            </a:r>
            <a:endParaRPr b="0" lang="en-US" sz="18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Instead → Reduce your footprint (no only carbon) as much as possible</a:t>
            </a:r>
            <a:endParaRPr b="0" lang="en-US" sz="1800" spc="-1" strike="noStrike"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Resources, energy, pollution, emissions, etc.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Act before it is to late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0" name="CustomShape 3"/>
          <p:cNvSpPr/>
          <p:nvPr/>
        </p:nvSpPr>
        <p:spPr>
          <a:xfrm>
            <a:off x="432720" y="1148040"/>
            <a:ext cx="1034964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4"/>
          <p:cNvSpPr/>
          <p:nvPr/>
        </p:nvSpPr>
        <p:spPr>
          <a:xfrm>
            <a:off x="432720" y="1148040"/>
            <a:ext cx="10349280" cy="4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Minimize/Avoid Waste – General 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335520" y="764640"/>
            <a:ext cx="1073160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432720" y="1148040"/>
            <a:ext cx="103370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274320" y="6492240"/>
            <a:ext cx="1052244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00" spc="-1" strike="noStrike">
              <a:latin typeface="Arial"/>
            </a:endParaRPr>
          </a:p>
        </p:txBody>
      </p:sp>
      <p:pic>
        <p:nvPicPr>
          <p:cNvPr id="445" name="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7640" cy="2691360"/>
          </a:xfrm>
          <a:prstGeom prst="rect">
            <a:avLst/>
          </a:prstGeom>
          <a:ln>
            <a:noFill/>
          </a:ln>
        </p:spPr>
      </p:pic>
      <p:sp>
        <p:nvSpPr>
          <p:cNvPr id="446" name="CustomShape 4"/>
          <p:cNvSpPr/>
          <p:nvPr/>
        </p:nvSpPr>
        <p:spPr>
          <a:xfrm>
            <a:off x="5577840" y="3840480"/>
            <a:ext cx="582120" cy="25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pic>
        <p:nvPicPr>
          <p:cNvPr id="447" name="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61120" cy="2966400"/>
          </a:xfrm>
          <a:prstGeom prst="rect">
            <a:avLst/>
          </a:prstGeom>
          <a:ln>
            <a:noFill/>
          </a:ln>
        </p:spPr>
      </p:pic>
      <p:pic>
        <p:nvPicPr>
          <p:cNvPr id="448" name="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10840" cy="268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335520" y="764640"/>
            <a:ext cx="1073160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432720" y="1148040"/>
            <a:ext cx="103370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274320" y="6492240"/>
            <a:ext cx="1052244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00" spc="-1" strike="noStrike">
              <a:latin typeface="Arial"/>
            </a:endParaRPr>
          </a:p>
        </p:txBody>
      </p:sp>
      <p:pic>
        <p:nvPicPr>
          <p:cNvPr id="452" name="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7640" cy="2691360"/>
          </a:xfrm>
          <a:prstGeom prst="rect">
            <a:avLst/>
          </a:prstGeom>
          <a:ln>
            <a:noFill/>
          </a:ln>
        </p:spPr>
      </p:pic>
      <p:sp>
        <p:nvSpPr>
          <p:cNvPr id="453" name="CustomShape 4"/>
          <p:cNvSpPr/>
          <p:nvPr/>
        </p:nvSpPr>
        <p:spPr>
          <a:xfrm>
            <a:off x="5577840" y="3840480"/>
            <a:ext cx="582120" cy="25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pic>
        <p:nvPicPr>
          <p:cNvPr id="454" name="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61120" cy="2966400"/>
          </a:xfrm>
          <a:prstGeom prst="rect">
            <a:avLst/>
          </a:prstGeom>
          <a:ln>
            <a:noFill/>
          </a:ln>
        </p:spPr>
      </p:pic>
      <p:pic>
        <p:nvPicPr>
          <p:cNvPr id="455" name="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10840" cy="2687040"/>
          </a:xfrm>
          <a:prstGeom prst="rect">
            <a:avLst/>
          </a:prstGeom>
          <a:ln>
            <a:noFill/>
          </a:ln>
        </p:spPr>
      </p:pic>
      <p:sp>
        <p:nvSpPr>
          <p:cNvPr id="456" name="CustomShape 5"/>
          <p:cNvSpPr/>
          <p:nvPr/>
        </p:nvSpPr>
        <p:spPr>
          <a:xfrm rot="3283800">
            <a:off x="4968720" y="3427920"/>
            <a:ext cx="7615080" cy="208800"/>
          </a:xfrm>
          <a:prstGeom prst="rect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6"/>
          <p:cNvSpPr/>
          <p:nvPr/>
        </p:nvSpPr>
        <p:spPr>
          <a:xfrm rot="7602000">
            <a:off x="4956120" y="3450960"/>
            <a:ext cx="7615080" cy="208800"/>
          </a:xfrm>
          <a:prstGeom prst="rect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335520" y="764640"/>
            <a:ext cx="1073736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335520" y="1268280"/>
            <a:ext cx="10737360" cy="502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Consume less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432720" y="1148040"/>
            <a:ext cx="1034640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Sustainability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61" name="CustomShape 4"/>
          <p:cNvSpPr/>
          <p:nvPr/>
        </p:nvSpPr>
        <p:spPr>
          <a:xfrm>
            <a:off x="335520" y="3108960"/>
            <a:ext cx="10786320" cy="13629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335520" y="764640"/>
            <a:ext cx="1073736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432720" y="1148040"/>
            <a:ext cx="1034640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pc="-1" strike="noStrike" baseline="14000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64" name="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8400" cy="2924640"/>
          </a:xfrm>
          <a:prstGeom prst="rect">
            <a:avLst/>
          </a:prstGeom>
          <a:ln>
            <a:noFill/>
          </a:ln>
        </p:spPr>
      </p:pic>
      <p:sp>
        <p:nvSpPr>
          <p:cNvPr id="465" name="CustomShape 3"/>
          <p:cNvSpPr/>
          <p:nvPr/>
        </p:nvSpPr>
        <p:spPr>
          <a:xfrm>
            <a:off x="274320" y="6217920"/>
            <a:ext cx="1052244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2103120" y="1554480"/>
            <a:ext cx="6872040" cy="504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335520" y="764640"/>
            <a:ext cx="1073736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432720" y="1148040"/>
            <a:ext cx="1034640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pc="-1" strike="noStrike" baseline="14000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68" name="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8400" cy="2924640"/>
          </a:xfrm>
          <a:prstGeom prst="rect">
            <a:avLst/>
          </a:prstGeom>
          <a:ln>
            <a:noFill/>
          </a:ln>
        </p:spPr>
      </p:pic>
      <p:sp>
        <p:nvSpPr>
          <p:cNvPr id="469" name="CustomShape 3"/>
          <p:cNvSpPr/>
          <p:nvPr/>
        </p:nvSpPr>
        <p:spPr>
          <a:xfrm>
            <a:off x="274320" y="6217920"/>
            <a:ext cx="1052244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70" name="" descr=""/>
          <p:cNvPicPr/>
          <p:nvPr/>
        </p:nvPicPr>
        <p:blipFill>
          <a:blip r:embed="rId5"/>
          <a:stretch/>
        </p:blipFill>
        <p:spPr>
          <a:xfrm>
            <a:off x="4572000" y="1647360"/>
            <a:ext cx="3533040" cy="264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335520" y="764640"/>
            <a:ext cx="1073736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2" name="CustomShape 2"/>
          <p:cNvSpPr/>
          <p:nvPr/>
        </p:nvSpPr>
        <p:spPr>
          <a:xfrm>
            <a:off x="432720" y="1148040"/>
            <a:ext cx="1034640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pc="-1" strike="noStrike" baseline="14000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73" name="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8400" cy="2924640"/>
          </a:xfrm>
          <a:prstGeom prst="rect">
            <a:avLst/>
          </a:prstGeom>
          <a:ln>
            <a:noFill/>
          </a:ln>
        </p:spPr>
      </p:pic>
      <p:sp>
        <p:nvSpPr>
          <p:cNvPr id="474" name="CustomShape 3"/>
          <p:cNvSpPr/>
          <p:nvPr/>
        </p:nvSpPr>
        <p:spPr>
          <a:xfrm>
            <a:off x="274320" y="6217920"/>
            <a:ext cx="1052244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5"/>
          <a:stretch/>
        </p:blipFill>
        <p:spPr>
          <a:xfrm>
            <a:off x="4572000" y="1647360"/>
            <a:ext cx="3533040" cy="2649600"/>
          </a:xfrm>
          <a:prstGeom prst="rect">
            <a:avLst/>
          </a:prstGeom>
          <a:ln>
            <a:noFill/>
          </a:ln>
        </p:spPr>
      </p:pic>
      <p:pic>
        <p:nvPicPr>
          <p:cNvPr id="476" name="" descr=""/>
          <p:cNvPicPr/>
          <p:nvPr/>
        </p:nvPicPr>
        <p:blipFill>
          <a:blip r:embed="rId6"/>
          <a:stretch/>
        </p:blipFill>
        <p:spPr>
          <a:xfrm>
            <a:off x="7589520" y="3931920"/>
            <a:ext cx="3748320" cy="2810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335520" y="764640"/>
            <a:ext cx="1073160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432720" y="1148040"/>
            <a:ext cx="103370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335520" y="1268280"/>
            <a:ext cx="10731600" cy="501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Agroforestry → Trees/shrubs are grown around or among crops or pastureland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Permaculture → Growth of an agricultural ecosystem in a self-sufficient and sustainable way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 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Silvopasture → Trees, forage and domesticated animals in a mutually beneficial way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" descr=""/>
          <p:cNvPicPr/>
          <p:nvPr/>
        </p:nvPicPr>
        <p:blipFill>
          <a:blip r:embed="rId1"/>
          <a:stretch/>
        </p:blipFill>
        <p:spPr>
          <a:xfrm>
            <a:off x="2682000" y="1645920"/>
            <a:ext cx="6460920" cy="4845240"/>
          </a:xfrm>
          <a:prstGeom prst="rect">
            <a:avLst/>
          </a:prstGeom>
          <a:ln>
            <a:noFill/>
          </a:ln>
        </p:spPr>
      </p:pic>
      <p:sp>
        <p:nvSpPr>
          <p:cNvPr id="481" name="CustomShape 1"/>
          <p:cNvSpPr/>
          <p:nvPr/>
        </p:nvSpPr>
        <p:spPr>
          <a:xfrm>
            <a:off x="274320" y="6492240"/>
            <a:ext cx="1052244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82" name="CustomShape 2"/>
          <p:cNvSpPr/>
          <p:nvPr/>
        </p:nvSpPr>
        <p:spPr>
          <a:xfrm>
            <a:off x="335520" y="764640"/>
            <a:ext cx="1073160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3" name="CustomShape 3"/>
          <p:cNvSpPr/>
          <p:nvPr/>
        </p:nvSpPr>
        <p:spPr>
          <a:xfrm>
            <a:off x="432720" y="1148040"/>
            <a:ext cx="103370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 – Garden Plot (“Kleingarten”)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274320" y="6217920"/>
            <a:ext cx="1052244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Neitram – https://upload.wikimedia.org/wikipedia/commons/7/71/Urban-Gardening-Demonstrationsgarten_der_Hochschule_Augsburg_01.jpg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Bad Alley – https://www.flickr.com/photos/badalley/3727226471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BY-NC-SA 2.0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Ecoscapes – https://upload.wikimedia.org/wikipedia/commons/9/9d/Condominium_balcony_container_gardening_at_night.jpg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335520" y="764640"/>
            <a:ext cx="1073160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432720" y="1148040"/>
            <a:ext cx="103370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 – Urban/Balcony Gardening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87" name="" descr=""/>
          <p:cNvPicPr/>
          <p:nvPr/>
        </p:nvPicPr>
        <p:blipFill>
          <a:blip r:embed="rId4"/>
          <a:stretch/>
        </p:blipFill>
        <p:spPr>
          <a:xfrm>
            <a:off x="432720" y="2468880"/>
            <a:ext cx="3722040" cy="2791440"/>
          </a:xfrm>
          <a:prstGeom prst="rect">
            <a:avLst/>
          </a:prstGeom>
          <a:ln>
            <a:noFill/>
          </a:ln>
        </p:spPr>
      </p:pic>
      <p:pic>
        <p:nvPicPr>
          <p:cNvPr id="488" name="" descr=""/>
          <p:cNvPicPr/>
          <p:nvPr/>
        </p:nvPicPr>
        <p:blipFill>
          <a:blip r:embed="rId5"/>
          <a:stretch/>
        </p:blipFill>
        <p:spPr>
          <a:xfrm>
            <a:off x="4494960" y="2103120"/>
            <a:ext cx="2636280" cy="3515760"/>
          </a:xfrm>
          <a:prstGeom prst="rect">
            <a:avLst/>
          </a:prstGeom>
          <a:ln>
            <a:noFill/>
          </a:ln>
        </p:spPr>
      </p:pic>
      <p:pic>
        <p:nvPicPr>
          <p:cNvPr id="489" name="" descr=""/>
          <p:cNvPicPr/>
          <p:nvPr/>
        </p:nvPicPr>
        <p:blipFill>
          <a:blip r:embed="rId6"/>
          <a:stretch/>
        </p:blipFill>
        <p:spPr>
          <a:xfrm>
            <a:off x="7772040" y="1645920"/>
            <a:ext cx="2925360" cy="438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335520" y="1268640"/>
            <a:ext cx="10735920" cy="502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Short history of actions on climate change</a:t>
            </a:r>
            <a:endParaRPr b="0" lang="en-US" sz="1800" spc="-1" strike="noStrike"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Geneva, Kyoto, Copenhagen, Paris, Glasgow, etc.</a:t>
            </a:r>
            <a:endParaRPr b="0" lang="en-US" sz="1800" spc="-1" strike="noStrike"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Problem </a:t>
            </a:r>
            <a:endParaRPr b="0" lang="en-US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bla bla </a:t>
            </a:r>
            <a:endParaRPr b="0" lang="en-US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Lack of progress </a:t>
            </a:r>
            <a:endParaRPr b="0" lang="en-US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Policies favor business as usual instead of acting in accordance with science because they are afraid to make unpopular decisions</a:t>
            </a:r>
            <a:endParaRPr b="0" lang="en-US" sz="1800" spc="-1" strike="noStrike"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Individual activism as a response / counter movement to inactive governments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who ignore  urgent issues (i.e., the three key challenges of the 21</a:t>
            </a:r>
            <a:r>
              <a:rPr b="0" lang="en-US" sz="1800" spc="-1" strike="noStrike" baseline="14000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1" name="CustomShape 2"/>
          <p:cNvSpPr/>
          <p:nvPr/>
        </p:nvSpPr>
        <p:spPr>
          <a:xfrm>
            <a:off x="428400" y="1148040"/>
            <a:ext cx="10351440" cy="49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2" name="CustomShape 3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335520" y="1268640"/>
            <a:ext cx="10735920" cy="502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activists are sometimes depicted as dangerous radicals, but the truly dangerous radicals are the countries that are increasing the production of fossil fuels.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United Nations Secretary General Antonio Guterres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361080" y="3223800"/>
            <a:ext cx="10784880" cy="11624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95" name="CustomShape 3"/>
          <p:cNvSpPr/>
          <p:nvPr/>
        </p:nvSpPr>
        <p:spPr>
          <a:xfrm>
            <a:off x="428400" y="1148040"/>
            <a:ext cx="10351440" cy="49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6" name="CustomShape 4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8" name="CustomShape 2"/>
          <p:cNvSpPr/>
          <p:nvPr/>
        </p:nvSpPr>
        <p:spPr>
          <a:xfrm>
            <a:off x="428400" y="1148040"/>
            <a:ext cx="10351440" cy="49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1"/>
          <a:stretch/>
        </p:blipFill>
        <p:spPr>
          <a:xfrm>
            <a:off x="2169720" y="1737360"/>
            <a:ext cx="6240240" cy="4639320"/>
          </a:xfrm>
          <a:prstGeom prst="rect">
            <a:avLst/>
          </a:prstGeom>
          <a:ln>
            <a:noFill/>
          </a:ln>
        </p:spPr>
      </p:pic>
      <p:sp>
        <p:nvSpPr>
          <p:cNvPr id="500" name="CustomShape 3"/>
          <p:cNvSpPr/>
          <p:nvPr/>
        </p:nvSpPr>
        <p:spPr>
          <a:xfrm>
            <a:off x="270000" y="6447600"/>
            <a:ext cx="1088316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Frankie Fouganthin (2019) – https://commons.wikimedia.org/wiki/File:Greta_Thunberg_in_School_strike_for_the_climate.jpg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335520" y="764640"/>
            <a:ext cx="10741320" cy="49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02" name="" descr=""/>
          <p:cNvPicPr/>
          <p:nvPr/>
        </p:nvPicPr>
        <p:blipFill>
          <a:blip r:embed="rId1"/>
          <a:stretch/>
        </p:blipFill>
        <p:spPr>
          <a:xfrm>
            <a:off x="711720" y="1645920"/>
            <a:ext cx="4310640" cy="4680720"/>
          </a:xfrm>
          <a:prstGeom prst="rect">
            <a:avLst/>
          </a:prstGeom>
          <a:ln>
            <a:noFill/>
          </a:ln>
        </p:spPr>
      </p:pic>
      <p:sp>
        <p:nvSpPr>
          <p:cNvPr id="503" name="CustomShape 2"/>
          <p:cNvSpPr/>
          <p:nvPr/>
        </p:nvSpPr>
        <p:spPr>
          <a:xfrm>
            <a:off x="263520" y="6411600"/>
            <a:ext cx="777456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XR Strategiepapier 2022 – Pusteblumen und Hype. Bilder: Sebastian Höhn, Joe Pohl, Sandra Doneck, Alessandro Brönnimann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04" name="CustomShape 3"/>
          <p:cNvSpPr/>
          <p:nvPr/>
        </p:nvSpPr>
        <p:spPr>
          <a:xfrm>
            <a:off x="6310800" y="1875960"/>
            <a:ext cx="3740760" cy="291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 am afraid of losing my child to a resource war because of a climate collapse”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5" name="CustomShape 4"/>
          <p:cNvSpPr/>
          <p:nvPr/>
        </p:nvSpPr>
        <p:spPr>
          <a:xfrm>
            <a:off x="428400" y="1148040"/>
            <a:ext cx="10351440" cy="49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335520" y="1268640"/>
            <a:ext cx="10735920" cy="502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Assumption → Capitalism = pyramid/ponzy scheme</a:t>
            </a:r>
            <a:endParaRPr b="0" lang="en-US" sz="1800" spc="-1" strike="noStrike"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are alternatives?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Cooperatives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gGmbH (non-profit company with limited liability under German law)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Cooperative comunities</a:t>
            </a:r>
            <a:endParaRPr b="0" lang="en-US" sz="1800" spc="-1" strike="noStrike"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Get a job that does not facilitate an unsustainable use of our planet, i.e., the three key challenges of the 21</a:t>
            </a:r>
            <a:r>
              <a:rPr b="0" lang="en-US" sz="1800" spc="-1" strike="noStrike" baseline="14000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</a:t>
            </a:r>
            <a:endParaRPr b="0" lang="en-US" sz="1800" spc="-1" strike="noStrike"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 local (local cooperation, local consumption, local money, local sourcing of resources)</a:t>
            </a:r>
            <a:endParaRPr b="0" lang="en-US" sz="1800" spc="-1" strike="noStrike"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Less expenses → less time you need to spend working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428400" y="1148040"/>
            <a:ext cx="10351440" cy="49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Break Out of the Hamster Wheel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991440" y="2468880"/>
            <a:ext cx="9705240" cy="249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428400" y="1148040"/>
            <a:ext cx="10351440" cy="49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Google Search Term “sustainable business cooperative”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0" name="CustomShape 2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Fun Fact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11" name="" descr=""/>
          <p:cNvPicPr/>
          <p:nvPr/>
        </p:nvPicPr>
        <p:blipFill>
          <a:blip r:embed="rId1"/>
          <a:stretch/>
        </p:blipFill>
        <p:spPr>
          <a:xfrm>
            <a:off x="1858680" y="2087640"/>
            <a:ext cx="7558920" cy="4221000"/>
          </a:xfrm>
          <a:prstGeom prst="rect">
            <a:avLst/>
          </a:prstGeom>
          <a:ln>
            <a:noFill/>
          </a:ln>
        </p:spPr>
      </p:pic>
      <p:sp>
        <p:nvSpPr>
          <p:cNvPr id="512" name="CustomShape 3"/>
          <p:cNvSpPr/>
          <p:nvPr/>
        </p:nvSpPr>
        <p:spPr>
          <a:xfrm>
            <a:off x="9950040" y="907560"/>
            <a:ext cx="513720" cy="4935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335520" y="764640"/>
            <a:ext cx="10738440" cy="48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Fun Fact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4" name="CustomShape 2"/>
          <p:cNvSpPr/>
          <p:nvPr/>
        </p:nvSpPr>
        <p:spPr>
          <a:xfrm>
            <a:off x="336240" y="1600920"/>
            <a:ext cx="10856160" cy="387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084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100 companies produced more than 70% of the world’s greenhouse gas emissions between 1988 and 2017</a:t>
            </a:r>
            <a:endParaRPr b="0" lang="en-US" sz="20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Guess who is on the list?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15" name="CustomShape 3"/>
          <p:cNvSpPr/>
          <p:nvPr/>
        </p:nvSpPr>
        <p:spPr>
          <a:xfrm>
            <a:off x="270720" y="6322680"/>
            <a:ext cx="1079316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https://www.theguardian.com/sustainable-business/2017/jul/10/100-fossil-fuel-companies-investors-responsible-71-global-emissions-cdp-study-climate-change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16" name="CustomShape 4"/>
          <p:cNvSpPr/>
          <p:nvPr/>
        </p:nvSpPr>
        <p:spPr>
          <a:xfrm>
            <a:off x="3566160" y="3017520"/>
            <a:ext cx="5022720" cy="27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China (Coal) → 14.32%</a:t>
            </a:r>
            <a:endParaRPr b="0" lang="en-US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Saudi Arabian Oil Company (Aramco) → 4.50%</a:t>
            </a:r>
            <a:endParaRPr b="0" lang="en-US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Gazprom OAO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3.91%</a:t>
            </a:r>
            <a:endParaRPr b="0" lang="en-US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National Iranian Oil → 2.28%</a:t>
            </a:r>
            <a:endParaRPr b="0" lang="en-US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ExxonMobil Corp → 1.98%</a:t>
            </a:r>
            <a:endParaRPr b="0" lang="en-US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Coal India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1.87%</a:t>
            </a:r>
            <a:endParaRPr b="0" lang="en-US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Petroleos Mexicanos (Pemex) → 1.87%</a:t>
            </a:r>
            <a:endParaRPr b="0" lang="en-US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Russia (Coal) → 1.86%</a:t>
            </a:r>
            <a:endParaRPr b="0" lang="en-US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Royal Dutch Shell PLC → 1.67%</a:t>
            </a:r>
            <a:endParaRPr b="0" lang="en-US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China National Petroleum Corp (CNPC) → 1.56%</a:t>
            </a:r>
            <a:endParaRPr b="0" lang="en-US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1" lang="en-US" sz="1400" spc="-1" strike="noStrike">
                <a:solidFill>
                  <a:srgbClr val="c9211e"/>
                </a:solidFill>
                <a:highlight>
                  <a:srgbClr val="ffff00"/>
                </a:highlight>
                <a:latin typeface="DejaVu Sans"/>
                <a:ea typeface="DejaVu Sans"/>
              </a:rPr>
              <a:t> </a:t>
            </a:r>
            <a:r>
              <a:rPr b="1" lang="en-US" sz="1400" spc="-1" strike="noStrike">
                <a:solidFill>
                  <a:srgbClr val="c9211e"/>
                </a:solidFill>
                <a:highlight>
                  <a:srgbClr val="ffff00"/>
                </a:highlight>
                <a:latin typeface="DejaVu Sans"/>
                <a:ea typeface="DejaVu Sans"/>
              </a:rPr>
              <a:t>BP PLC → 1.53%</a:t>
            </a:r>
            <a:endParaRPr b="0" lang="en-US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highlight>
                  <a:srgbClr val="ffff00"/>
                </a:highlight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highlight>
                  <a:srgbClr val="ffff00"/>
                </a:highlight>
                <a:latin typeface="DejaVu Sans"/>
                <a:ea typeface="DejaVu Sans"/>
              </a:rPr>
              <a:t>Chevron Corp → 1.31%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7" name="CustomShape 5"/>
          <p:cNvSpPr/>
          <p:nvPr/>
        </p:nvSpPr>
        <p:spPr>
          <a:xfrm>
            <a:off x="2743200" y="5760720"/>
            <a:ext cx="5388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Blaming individuals and denying any responsibility → great strategy!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8" name="CustomShape 6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Google Search Term “sustainable business cooperative”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9" name="CustomShape 7"/>
          <p:cNvSpPr/>
          <p:nvPr/>
        </p:nvSpPr>
        <p:spPr>
          <a:xfrm>
            <a:off x="9950040" y="907560"/>
            <a:ext cx="513720" cy="4935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335520" y="764640"/>
            <a:ext cx="10738440" cy="48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21" name="CustomShape 2"/>
          <p:cNvSpPr/>
          <p:nvPr/>
        </p:nvSpPr>
        <p:spPr>
          <a:xfrm>
            <a:off x="270720" y="6322680"/>
            <a:ext cx="1079316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http://www.oneplanetcouncil.org.uk/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Wales “One Planet Development”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23" name="CustomShape 4"/>
          <p:cNvSpPr/>
          <p:nvPr/>
        </p:nvSpPr>
        <p:spPr>
          <a:xfrm>
            <a:off x="335520" y="1268640"/>
            <a:ext cx="10735920" cy="502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One Wales: One Planet”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Timeframe → one generation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Goal </a:t>
            </a:r>
            <a:endParaRPr b="0" lang="en-US" sz="18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Wales should use only its fair share of the earth’s resources</a:t>
            </a:r>
            <a:endParaRPr b="0" lang="en-US" sz="18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Zero carbon emissions for both use and construction</a:t>
            </a:r>
            <a:endParaRPr b="0" lang="en-US" sz="1800" spc="-1" strike="noStrike"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How?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Low Impact Development principles (applicable in Wales)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Prototypes / Test Communities</a:t>
            </a:r>
            <a:endParaRPr b="0" lang="en-US" sz="18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Single homes</a:t>
            </a:r>
            <a:endParaRPr b="0" lang="en-US" sz="18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Co-operative communities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335520" y="4406760"/>
            <a:ext cx="10728720" cy="13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Wrap-Up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335520" y="2906640"/>
            <a:ext cx="10728720" cy="14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335520" y="764640"/>
            <a:ext cx="1072908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Wrap-Up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335520" y="1268640"/>
            <a:ext cx="10819080" cy="50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4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Kate Marvel: 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Courage is the resolve to do well without the assurance of a happy ending.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</a:t>
            </a:r>
            <a:endParaRPr b="0" lang="en-US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do not have to be a sustainability saint → be as sustainable as possible, it still makes a difference</a:t>
            </a:r>
            <a:endParaRPr b="0" lang="en-US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Small progress vs. no progress</a:t>
            </a:r>
            <a:endParaRPr b="0" lang="en-US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Silence/being inactive supports the destruction of our planet (← I just checked, still no 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 B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available) </a:t>
            </a:r>
            <a:endParaRPr b="0" lang="en-US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something instead of giving up right away</a:t>
            </a:r>
            <a:endParaRPr b="0" lang="en-US" sz="1800" spc="-1" strike="noStrike">
              <a:latin typeface="Arial"/>
            </a:endParaRPr>
          </a:p>
          <a:p>
            <a:pPr marL="195120" indent="-174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Leading by example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335520" y="764640"/>
            <a:ext cx="10734120" cy="4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Additional Resources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29" name="CustomShape 2"/>
          <p:cNvSpPr/>
          <p:nvPr/>
        </p:nvSpPr>
        <p:spPr>
          <a:xfrm>
            <a:off x="335520" y="1268640"/>
            <a:ext cx="10734120" cy="502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D. Thorpe (2015). The 'One Planet' Life – A Blueprint for Low Impact Development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Documentary: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Living the Change: Inspiring Stories for a Sustainable Future (2018)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Documentary: A Simpler Way: Crisis as Opportunity (2016)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Documentary: Capital in the 21</a:t>
            </a:r>
            <a:r>
              <a:rPr b="0" lang="en-US" sz="1800" spc="-1" strike="noStrike" baseline="14000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 (2019)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4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Jared Diamond (2019).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Upheaval: How Nations Cope with Crisis and Change</a:t>
            </a:r>
            <a:endParaRPr b="0" lang="en-US" sz="1800" spc="-1" strike="noStrike">
              <a:latin typeface="Arial"/>
            </a:endParaRPr>
          </a:p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 to Save a Planet – Electrify This! (Podcast)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5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Food and Environment Reporting Network – Hot Farm (Podcast)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6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D. Holmgren (2002).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Permaculture: Principles &amp; Pathways Beyond Sustainability</a:t>
            </a:r>
            <a:endParaRPr b="0" lang="en-US" sz="1800" spc="-1" strike="noStrike">
              <a:latin typeface="Arial"/>
            </a:endParaRPr>
          </a:p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T. Piketty (2013). Capital in the 21</a:t>
            </a:r>
            <a:r>
              <a:rPr b="0" lang="en-US" sz="1800" spc="-1" strike="noStrike" baseline="14000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335520" y="1268640"/>
            <a:ext cx="10730520" cy="501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335520" y="764640"/>
            <a:ext cx="107305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1151640" y="1920240"/>
            <a:ext cx="9087840" cy="4350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35520" y="4406760"/>
            <a:ext cx="10728360" cy="13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Exercise 07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35520" y="2906640"/>
            <a:ext cx="10728360" cy="14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10219</TotalTime>
  <Application>LibreOffice/6.4.7.2$Linux_X86_64 LibreOffice_project/40$Build-2</Application>
  <Words>1010</Words>
  <Paragraphs>159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>Benjamin Leiding</cp:lastModifiedBy>
  <dcterms:modified xsi:type="dcterms:W3CDTF">2022-07-20T12:28:05Z</dcterms:modified>
  <cp:revision>3971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